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7"/>
  </p:notesMasterIdLst>
  <p:sldIdLst>
    <p:sldId id="256" r:id="rId2"/>
    <p:sldId id="273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5" r:id="rId12"/>
    <p:sldId id="286" r:id="rId13"/>
    <p:sldId id="287" r:id="rId14"/>
    <p:sldId id="290" r:id="rId15"/>
    <p:sldId id="288" r:id="rId16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8EF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0" autoAdjust="0"/>
    <p:restoredTop sz="93831"/>
  </p:normalViewPr>
  <p:slideViewPr>
    <p:cSldViewPr>
      <p:cViewPr varScale="1">
        <p:scale>
          <a:sx n="291" d="100"/>
          <a:sy n="291" d="100"/>
        </p:scale>
        <p:origin x="2628" y="21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47ADD-9021-4B56-9704-593FA2B92072}" type="datetimeFigureOut">
              <a:rPr lang="ru-RU" smtClean="0"/>
              <a:t>15.03.2025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44BF8-F11D-4543-936C-9F5A877149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874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003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058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798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09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288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00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164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114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17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944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227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422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6836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089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4AF77-F83F-4B7A-BC30-FB4C8B0C2E6D}" type="datetime1">
              <a:rPr lang="en-US" smtClean="0"/>
              <a:t>15-Mar-25</a:t>
            </a:fld>
            <a:endParaRPr lang="en-US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3152CA5A-6682-53D6-7AD0-5034E484EC9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06F32-FF44-4D02-A0DA-740A7ACE4701}" type="datetime1">
              <a:rPr lang="en-US" smtClean="0"/>
              <a:t>15-Mar-25</a:t>
            </a:fld>
            <a:endParaRPr lang="en-US" dirty="0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29FDB2CF-C6C6-838B-A1F3-0E6E3C671E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71AAB-9748-4352-89BC-2D6829189A04}" type="datetime1">
              <a:rPr lang="en-US" smtClean="0"/>
              <a:t>15-Mar-25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D6CBE6AC-9507-1C8D-EDF6-1F62D72D7A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9450-8257-4AFA-AEDA-B66AA15BB2C9}" type="datetime1">
              <a:rPr lang="en-US" smtClean="0"/>
              <a:t>15-Mar-25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id="{B8877E97-D741-D2D8-7981-CBCD2DFBD28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F9B47-F893-44A8-A979-42A19B9058C9}" type="datetime1">
              <a:rPr lang="en-US" smtClean="0"/>
              <a:t>15-Mar-25</a:t>
            </a:fld>
            <a:endParaRPr lang="en-US"/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043B10FA-EB6E-CA6E-5D24-0182098530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15322" y="1236733"/>
            <a:ext cx="1377365" cy="982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7294" y="121232"/>
            <a:ext cx="3915511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3687" y="540447"/>
            <a:ext cx="3662045" cy="1227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EA81-1057-47F2-BF74-B383739667C0}" type="datetime1">
              <a:rPr lang="en-US" smtClean="0"/>
              <a:t>15-Mar-25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C86760B9-FEB4-2C0C-B39A-92A103920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08003" cy="3456304"/>
            <a:chOff x="0" y="0"/>
            <a:chExt cx="4608003" cy="3456304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1199" y="0"/>
              <a:ext cx="3646804" cy="33558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7942" y="2459321"/>
              <a:ext cx="775736" cy="91505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3960495" cy="3456304"/>
            </a:xfrm>
            <a:custGeom>
              <a:avLst/>
              <a:gdLst/>
              <a:ahLst/>
              <a:cxnLst/>
              <a:rect l="l" t="t" r="r" b="b"/>
              <a:pathLst>
                <a:path w="3960495" h="3456304">
                  <a:moveTo>
                    <a:pt x="3960049" y="0"/>
                  </a:moveTo>
                  <a:lnTo>
                    <a:pt x="0" y="0"/>
                  </a:lnTo>
                  <a:lnTo>
                    <a:pt x="0" y="3456046"/>
                  </a:lnTo>
                  <a:lnTo>
                    <a:pt x="3240040" y="3456046"/>
                  </a:lnTo>
                  <a:lnTo>
                    <a:pt x="396004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132037" y="0"/>
              <a:ext cx="828040" cy="3456304"/>
            </a:xfrm>
            <a:custGeom>
              <a:avLst/>
              <a:gdLst/>
              <a:ahLst/>
              <a:cxnLst/>
              <a:rect l="l" t="t" r="r" b="b"/>
              <a:pathLst>
                <a:path w="828039" h="3456304">
                  <a:moveTo>
                    <a:pt x="828011" y="0"/>
                  </a:moveTo>
                  <a:lnTo>
                    <a:pt x="720008" y="0"/>
                  </a:lnTo>
                  <a:lnTo>
                    <a:pt x="0" y="3456046"/>
                  </a:lnTo>
                  <a:lnTo>
                    <a:pt x="108002" y="3456046"/>
                  </a:lnTo>
                  <a:lnTo>
                    <a:pt x="828011" y="0"/>
                  </a:lnTo>
                  <a:close/>
                </a:path>
              </a:pathLst>
            </a:custGeom>
            <a:solidFill>
              <a:srgbClr val="176CEA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0590" y="1008356"/>
            <a:ext cx="3084830" cy="774058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 algn="l">
              <a:lnSpc>
                <a:spcPct val="106700"/>
              </a:lnSpc>
              <a:spcBef>
                <a:spcPts val="20"/>
              </a:spcBef>
            </a:pP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интерактивной среды в трехмерном движке </a:t>
            </a:r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 Engine 5</a:t>
            </a:r>
            <a:endParaRPr lang="ru-RU" sz="1600" dirty="0"/>
          </a:p>
        </p:txBody>
      </p:sp>
      <p:sp>
        <p:nvSpPr>
          <p:cNvPr id="10" name="object 10"/>
          <p:cNvSpPr txBox="1"/>
          <p:nvPr/>
        </p:nvSpPr>
        <p:spPr>
          <a:xfrm>
            <a:off x="266560" y="2452394"/>
            <a:ext cx="2952890" cy="484107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r>
              <a:rPr lang="ru-RU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		Козлов В.В.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Научный руководитель: 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Витюков</a:t>
            </a:r>
            <a:r>
              <a:rPr lang="ru-RU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Ф.А.</a:t>
            </a:r>
          </a:p>
          <a:p>
            <a:r>
              <a:rPr lang="ru-RU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Консультант: 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ru-RU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Витюков</a:t>
            </a:r>
            <a:r>
              <a:rPr lang="ru-RU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Ф.А.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45F9AD-D175-0F07-B4C8-47CD1BE2CD54}"/>
              </a:ext>
            </a:extLst>
          </p:cNvPr>
          <p:cNvSpPr txBox="1"/>
          <p:nvPr/>
        </p:nvSpPr>
        <p:spPr>
          <a:xfrm>
            <a:off x="9525" y="-18480"/>
            <a:ext cx="38957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«МОСКОВСКИЙ ГОСУДАРСТВЕННЫЙ ТЕХНИЧЕСКИЙ УНИВЕРСИТЕТ ИМЕНИ Н.Э.БАУМАНА»</a:t>
            </a:r>
          </a:p>
          <a:p>
            <a:pPr algn="ctr"/>
            <a:r>
              <a:rPr lang="ru-RU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(МГТУ им. Н.Э. Баумана)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BB1766-4CE1-493D-F2BC-F8A621F74A9F}"/>
              </a:ext>
            </a:extLst>
          </p:cNvPr>
          <p:cNvSpPr txBox="1"/>
          <p:nvPr/>
        </p:nvSpPr>
        <p:spPr>
          <a:xfrm>
            <a:off x="1082377" y="3136122"/>
            <a:ext cx="9178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Москва, 2024</a:t>
            </a: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endParaRPr sz="12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10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D58843-C2BF-4F09-AACC-F2A93DA5A18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0F3354-00A4-442F-9E0E-10C1BB2E0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35" y="1730375"/>
            <a:ext cx="2152650" cy="12261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4F7287-63C0-4521-8921-91AD8A0A45A7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Следующим шагом необходимо сделать </a:t>
            </a:r>
            <a:r>
              <a:rPr lang="ru-RU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отражения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деревьев в воде для более реалистичной картинки.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UE5 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есть несколько </a:t>
            </a:r>
            <a:r>
              <a:rPr lang="ru-RU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методов отражения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Lumen, Screen Space 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GB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Ray Tracing.</a:t>
            </a:r>
          </a:p>
          <a:p>
            <a:pPr marL="0" lvl="0" indent="0" algn="just">
              <a:buNone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Все они по-разному влияют на качество картинки и производительность сцены.</a:t>
            </a:r>
            <a:endParaRPr lang="el-GR" sz="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5EB5719-D01B-477E-A8B4-40DD1CB86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50" y="1730375"/>
            <a:ext cx="1981200" cy="1220994"/>
          </a:xfrm>
          <a:prstGeom prst="rect">
            <a:avLst/>
          </a:prstGeom>
        </p:spPr>
      </p:pic>
      <p:sp>
        <p:nvSpPr>
          <p:cNvPr id="16" name="Google Shape;74;p15">
            <a:extLst>
              <a:ext uri="{FF2B5EF4-FFF2-40B4-BE49-F238E27FC236}">
                <a16:creationId xmlns:a16="http://schemas.microsoft.com/office/drawing/2014/main" id="{46FD409B-E197-4649-80FA-6A1B1BB1C86F}"/>
              </a:ext>
            </a:extLst>
          </p:cNvPr>
          <p:cNvSpPr txBox="1"/>
          <p:nvPr/>
        </p:nvSpPr>
        <p:spPr>
          <a:xfrm>
            <a:off x="92160" y="2921499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Поверхность воды без отражений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15D8C9C3-8C71-4A9F-BD90-DABEC20839DF}"/>
              </a:ext>
            </a:extLst>
          </p:cNvPr>
          <p:cNvSpPr txBox="1"/>
          <p:nvPr/>
        </p:nvSpPr>
        <p:spPr>
          <a:xfrm>
            <a:off x="2228850" y="2918473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 отражения 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Ray Tracing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894112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endParaRPr sz="12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11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Unreal Engine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можно создать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два вида тумана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9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плоский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подходит для кинематографического использования и </a:t>
            </a:r>
            <a:r>
              <a:rPr lang="ru-RU" sz="9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объемный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для внутриигрового использования. В сцене используется объемный туман вследствие лучшей </a:t>
            </a:r>
            <a:r>
              <a:rPr lang="ru-RU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детализированности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передачи арктической атмосферы.</a:t>
            </a:r>
            <a:endParaRPr lang="ru-RU" sz="9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61536-7ACB-43CA-9015-16BBF9E1F1A8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6D340-FDA7-46AD-A1FA-51160FA6B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50" y="1501775"/>
            <a:ext cx="2315741" cy="142332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9EFC031-B88E-4ABC-903B-6A7B721E2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50" y="1501775"/>
            <a:ext cx="1265301" cy="1423322"/>
          </a:xfrm>
          <a:prstGeom prst="rect">
            <a:avLst/>
          </a:prstGeom>
        </p:spPr>
      </p:pic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C0381138-3FF4-4D2B-9839-1E241C6D32E7}"/>
              </a:ext>
            </a:extLst>
          </p:cNvPr>
          <p:cNvSpPr txBox="1"/>
          <p:nvPr/>
        </p:nvSpPr>
        <p:spPr>
          <a:xfrm>
            <a:off x="-72200" y="2921499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Плоский туман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C3848C07-A1CB-4D67-AE46-FEC5CC6EB0D9}"/>
              </a:ext>
            </a:extLst>
          </p:cNvPr>
          <p:cNvSpPr txBox="1"/>
          <p:nvPr/>
        </p:nvSpPr>
        <p:spPr>
          <a:xfrm>
            <a:off x="2205620" y="290666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Объемный туман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659077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12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Times" pitchFamily="2" charset="0"/>
              </a:rPr>
              <a:t>Обе версии тумана создаются с помощью добавления определенных </a:t>
            </a:r>
            <a:r>
              <a:rPr lang="ru-RU" sz="900" b="1" dirty="0">
                <a:latin typeface="Times" pitchFamily="2" charset="0"/>
              </a:rPr>
              <a:t>параметров</a:t>
            </a:r>
            <a:r>
              <a:rPr lang="ru-RU" sz="900" dirty="0">
                <a:latin typeface="Times" pitchFamily="2" charset="0"/>
              </a:rPr>
              <a:t> в дерево графа. Этими параметрами являются плотность, скорость перемещения, прозрачность, зашумление, цвет и др. Также в дерево графа включены </a:t>
            </a:r>
            <a:r>
              <a:rPr lang="ru-RU" sz="900" b="1" dirty="0">
                <a:latin typeface="Times" pitchFamily="2" charset="0"/>
              </a:rPr>
              <a:t>специальные блоки</a:t>
            </a:r>
            <a:r>
              <a:rPr lang="ru-RU" sz="900" dirty="0">
                <a:latin typeface="Times" pitchFamily="2" charset="0"/>
              </a:rPr>
              <a:t>, которые позволяют менять значения параметров </a:t>
            </a:r>
            <a:r>
              <a:rPr lang="ru-RU" sz="900" u="sng" dirty="0">
                <a:latin typeface="Times" pitchFamily="2" charset="0"/>
              </a:rPr>
              <a:t>поверхностно</a:t>
            </a:r>
            <a:r>
              <a:rPr lang="ru-RU" sz="900" dirty="0">
                <a:latin typeface="Times" pitchFamily="2" charset="0"/>
              </a:rPr>
              <a:t>, не заходя в сам материал.</a:t>
            </a:r>
            <a:endParaRPr lang="ru-RU" sz="9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99BE9059-308D-8102-09E1-09EAC1C8944D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endParaRPr lang="ru-RU" sz="1200" kern="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80FF9C-5BF8-49DD-AEFA-CB03B8ECCD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A1BCF52-F998-463F-922E-6A7C408F0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" y="1654175"/>
            <a:ext cx="1715115" cy="1202914"/>
          </a:xfrm>
          <a:prstGeom prst="rect">
            <a:avLst/>
          </a:prstGeom>
        </p:spPr>
      </p:pic>
      <p:sp>
        <p:nvSpPr>
          <p:cNvPr id="30" name="Google Shape;74;p15">
            <a:extLst>
              <a:ext uri="{FF2B5EF4-FFF2-40B4-BE49-F238E27FC236}">
                <a16:creationId xmlns:a16="http://schemas.microsoft.com/office/drawing/2014/main" id="{EDE2C424-BF3A-4444-8B15-C56312862290}"/>
              </a:ext>
            </a:extLst>
          </p:cNvPr>
          <p:cNvSpPr txBox="1"/>
          <p:nvPr/>
        </p:nvSpPr>
        <p:spPr>
          <a:xfrm>
            <a:off x="-35027" y="2780571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 материала плоского тумана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Google Shape;74;p15">
            <a:extLst>
              <a:ext uri="{FF2B5EF4-FFF2-40B4-BE49-F238E27FC236}">
                <a16:creationId xmlns:a16="http://schemas.microsoft.com/office/drawing/2014/main" id="{BC268819-4DC8-44E1-B268-7D6CAD4DC858}"/>
              </a:ext>
            </a:extLst>
          </p:cNvPr>
          <p:cNvSpPr txBox="1"/>
          <p:nvPr/>
        </p:nvSpPr>
        <p:spPr>
          <a:xfrm>
            <a:off x="2147121" y="2777694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 материала объемного тумана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61DD5A-1C40-464F-AB50-4C380BDA8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427" y="1654175"/>
            <a:ext cx="1687686" cy="120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6747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13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сцене необходимо разбавить естественную природу несколькими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искусственными объектами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Для создания палаточного лагеря использовались материалы из </a:t>
            </a:r>
            <a:r>
              <a:rPr lang="en-GB" sz="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Quixel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Bridge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такие как палета, фургон, бочка, коробка и брезент.</a:t>
            </a:r>
          </a:p>
          <a:p>
            <a:pPr algn="just">
              <a:spcBef>
                <a:spcPts val="1200"/>
              </a:spcBef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Большинство моделей огня сильно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нагружают сцену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вследствие огромного количества частиц самого пламени и дыма. Чтобы число кадров не сильно падало, был использован оптимизированный огонь из 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UE 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Starter Kit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A49179F-EE95-8E6B-B836-10366DB7F958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</a:t>
            </a:r>
            <a:endParaRPr lang="ru-RU" sz="1200" kern="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59F1FC-F17A-4434-8FE5-AFCEFDF76162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7070A9-ADAF-44B5-93F5-533F4781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1831384"/>
            <a:ext cx="2025489" cy="1270588"/>
          </a:xfrm>
          <a:prstGeom prst="rect">
            <a:avLst/>
          </a:prstGeom>
        </p:spPr>
      </p:pic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A0C6E596-D8B5-4D88-83CD-CA91F204D2DB}"/>
              </a:ext>
            </a:extLst>
          </p:cNvPr>
          <p:cNvSpPr txBox="1"/>
          <p:nvPr/>
        </p:nvSpPr>
        <p:spPr>
          <a:xfrm>
            <a:off x="993694" y="301258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Сцена палаточного лагеря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496905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14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Times" pitchFamily="2" charset="0"/>
                <a:ea typeface="Cambria Math" panose="02040503050406030204" pitchFamily="18" charset="0"/>
              </a:rPr>
              <a:t>Для создания места крушения использовалось </a:t>
            </a:r>
            <a:r>
              <a:rPr lang="ru-RU" sz="900" u="sng" dirty="0">
                <a:solidFill>
                  <a:schemeClr val="tx1"/>
                </a:solidFill>
                <a:latin typeface="Times" pitchFamily="2" charset="0"/>
                <a:ea typeface="Cambria Math" panose="02040503050406030204" pitchFamily="18" charset="0"/>
              </a:rPr>
              <a:t>все из вышеописанного</a:t>
            </a:r>
            <a:r>
              <a:rPr lang="ru-RU" sz="900" dirty="0">
                <a:solidFill>
                  <a:schemeClr val="tx1"/>
                </a:solidFill>
                <a:latin typeface="Times" pitchFamily="2" charset="0"/>
                <a:ea typeface="Cambria Math" panose="02040503050406030204" pitchFamily="18" charset="0"/>
              </a:rPr>
              <a:t>: </a:t>
            </a:r>
            <a:r>
              <a:rPr lang="en-GB" sz="900" b="1" dirty="0" err="1">
                <a:latin typeface="Times" pitchFamily="2" charset="0"/>
                <a:ea typeface="Cambria Math" panose="02040503050406030204" pitchFamily="18" charset="0"/>
              </a:rPr>
              <a:t>Quixel</a:t>
            </a:r>
            <a:r>
              <a:rPr lang="en-GB" sz="900" b="1" dirty="0">
                <a:latin typeface="Times" pitchFamily="2" charset="0"/>
                <a:ea typeface="Cambria Math" panose="02040503050406030204" pitchFamily="18" charset="0"/>
              </a:rPr>
              <a:t> Bridge </a:t>
            </a:r>
            <a:r>
              <a:rPr lang="ru-RU" sz="900" dirty="0">
                <a:latin typeface="Times" pitchFamily="2" charset="0"/>
                <a:ea typeface="Cambria Math" panose="02040503050406030204" pitchFamily="18" charset="0"/>
              </a:rPr>
              <a:t>для модели самолета, </a:t>
            </a:r>
            <a:r>
              <a:rPr lang="en-GB" sz="900" b="1" dirty="0" err="1">
                <a:solidFill>
                  <a:schemeClr val="tx1"/>
                </a:solidFill>
                <a:latin typeface="Times" pitchFamily="2" charset="0"/>
                <a:ea typeface="Cambria Math" panose="02040503050406030204" pitchFamily="18" charset="0"/>
              </a:rPr>
              <a:t>ProceduralFoliageVolume</a:t>
            </a:r>
            <a:r>
              <a:rPr lang="en-GB" sz="900" b="1" dirty="0">
                <a:solidFill>
                  <a:schemeClr val="tx1"/>
                </a:solidFill>
                <a:latin typeface="Times" pitchFamily="2" charset="0"/>
                <a:ea typeface="Cambria Math" panose="02040503050406030204" pitchFamily="18" charset="0"/>
              </a:rPr>
              <a:t> </a:t>
            </a:r>
            <a:r>
              <a:rPr lang="ru-RU" sz="900" dirty="0">
                <a:solidFill>
                  <a:schemeClr val="tx1"/>
                </a:solidFill>
                <a:latin typeface="Times" pitchFamily="2" charset="0"/>
                <a:ea typeface="Cambria Math" panose="02040503050406030204" pitchFamily="18" charset="0"/>
              </a:rPr>
              <a:t>для камней под самолетом, огонь из </a:t>
            </a:r>
            <a:r>
              <a:rPr lang="en-GB" sz="900" b="1" dirty="0">
                <a:solidFill>
                  <a:schemeClr val="tx1"/>
                </a:solidFill>
                <a:latin typeface="Times" pitchFamily="2" charset="0"/>
                <a:ea typeface="Cambria Math" panose="02040503050406030204" pitchFamily="18" charset="0"/>
              </a:rPr>
              <a:t>UE Starter Kit</a:t>
            </a:r>
            <a:r>
              <a:rPr lang="en-GB" sz="900" dirty="0">
                <a:solidFill>
                  <a:schemeClr val="tx1"/>
                </a:solidFill>
                <a:latin typeface="Times" pitchFamily="2" charset="0"/>
                <a:ea typeface="Cambria Math" panose="02040503050406030204" pitchFamily="18" charset="0"/>
              </a:rPr>
              <a:t>.</a:t>
            </a:r>
            <a:endParaRPr lang="ru-RU" sz="900" dirty="0">
              <a:solidFill>
                <a:schemeClr val="tx1"/>
              </a:solidFill>
              <a:latin typeface="Times" pitchFamily="2" charset="0"/>
              <a:ea typeface="Cambria Math" panose="02040503050406030204" pitchFamily="18" charset="0"/>
            </a:endParaRPr>
          </a:p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Times" pitchFamily="2" charset="0"/>
              </a:rPr>
              <a:t>Новое в этой сцене – </a:t>
            </a:r>
            <a:r>
              <a:rPr lang="ru-RU" sz="900" b="1" dirty="0">
                <a:solidFill>
                  <a:schemeClr val="tx1"/>
                </a:solidFill>
                <a:latin typeface="Times" pitchFamily="2" charset="0"/>
              </a:rPr>
              <a:t>снежная буря</a:t>
            </a:r>
            <a:r>
              <a:rPr lang="ru-RU" sz="900" dirty="0">
                <a:solidFill>
                  <a:schemeClr val="tx1"/>
                </a:solidFill>
                <a:latin typeface="Times" pitchFamily="2" charset="0"/>
              </a:rPr>
              <a:t>. Она была создана с помощью плагина </a:t>
            </a:r>
            <a:r>
              <a:rPr lang="en-GB" sz="900" b="1" dirty="0">
                <a:solidFill>
                  <a:schemeClr val="tx1"/>
                </a:solidFill>
                <a:latin typeface="Times" pitchFamily="2" charset="0"/>
              </a:rPr>
              <a:t>Niagara</a:t>
            </a:r>
            <a:r>
              <a:rPr lang="en-GB" sz="900" dirty="0">
                <a:solidFill>
                  <a:schemeClr val="tx1"/>
                </a:solidFill>
                <a:latin typeface="Times" pitchFamily="2" charset="0"/>
              </a:rPr>
              <a:t>, </a:t>
            </a:r>
            <a:r>
              <a:rPr lang="ru-RU" sz="900" dirty="0">
                <a:latin typeface="Times" pitchFamily="2" charset="0"/>
              </a:rPr>
              <a:t>а также отредактирована в разделе графа материала.</a:t>
            </a:r>
            <a:endParaRPr lang="ru-RU" sz="9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377576" y="2949575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Сцена места крушения самолета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</a:t>
            </a:r>
            <a:endParaRPr lang="ru-RU" sz="1200" kern="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BAE5A58-61DF-436B-821B-6365D3CFD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1590525"/>
            <a:ext cx="2235876" cy="140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43528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15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Times" pitchFamily="2" charset="0"/>
              </a:rPr>
              <a:t>Создание поверхности гораздо удобнее проводить не в </a:t>
            </a:r>
            <a:r>
              <a:rPr lang="en-GB" sz="900" dirty="0">
                <a:latin typeface="Times" pitchFamily="2" charset="0"/>
              </a:rPr>
              <a:t>Unreal Engine</a:t>
            </a:r>
            <a:r>
              <a:rPr lang="ru-RU" sz="900" dirty="0">
                <a:latin typeface="Times" pitchFamily="2" charset="0"/>
              </a:rPr>
              <a:t>, а в </a:t>
            </a:r>
            <a:r>
              <a:rPr lang="ru-RU" sz="900" b="1" dirty="0">
                <a:latin typeface="Times" pitchFamily="2" charset="0"/>
              </a:rPr>
              <a:t>смежных программах</a:t>
            </a:r>
            <a:r>
              <a:rPr lang="ru-RU" sz="900" dirty="0">
                <a:latin typeface="Times" pitchFamily="2" charset="0"/>
              </a:rPr>
              <a:t>, предназначенных специально для этого;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Times" pitchFamily="2" charset="0"/>
              </a:rPr>
              <a:t>Изучена утилита </a:t>
            </a:r>
            <a:r>
              <a:rPr lang="en-GB" sz="900" b="1" dirty="0" err="1">
                <a:solidFill>
                  <a:schemeClr val="tx1"/>
                </a:solidFill>
                <a:latin typeface="Times" pitchFamily="2" charset="0"/>
              </a:rPr>
              <a:t>ProceduralFoliageVolume</a:t>
            </a:r>
            <a:r>
              <a:rPr lang="ru-RU" sz="900" dirty="0">
                <a:solidFill>
                  <a:schemeClr val="tx1"/>
                </a:solidFill>
                <a:latin typeface="Times" pitchFamily="2" charset="0"/>
              </a:rPr>
              <a:t>, позволяющая в течение короткого времени создать несколько сотен объектов в сцене;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latin typeface="Times" pitchFamily="2" charset="0"/>
              </a:rPr>
              <a:t>Определена разница между различными </a:t>
            </a:r>
            <a:r>
              <a:rPr lang="ru-RU" sz="900" b="1" dirty="0">
                <a:latin typeface="Times" pitchFamily="2" charset="0"/>
              </a:rPr>
              <a:t>видами отражений </a:t>
            </a:r>
            <a:r>
              <a:rPr lang="ru-RU" sz="900" dirty="0">
                <a:latin typeface="Times" pitchFamily="2" charset="0"/>
              </a:rPr>
              <a:t>в </a:t>
            </a:r>
            <a:r>
              <a:rPr lang="en-GB" sz="900" dirty="0">
                <a:latin typeface="Times" pitchFamily="2" charset="0"/>
              </a:rPr>
              <a:t>Unreal Engine</a:t>
            </a:r>
            <a:r>
              <a:rPr lang="ru-RU" sz="900" dirty="0">
                <a:latin typeface="Times" pitchFamily="2" charset="0"/>
              </a:rPr>
              <a:t>, а также изучен принцип работы трассировки лучей;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Times" pitchFamily="2" charset="0"/>
              </a:rPr>
              <a:t>Была проделана работа по оптимизации сцены и определению баланса между красивой картинкой и высоким количеством кадров в секунду.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90287470-9AC8-88C4-F9CE-38A5A11F796A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  <a:endParaRPr lang="ru-RU" sz="1200" kern="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1EA94F-7216-4C4E-9D00-1C8B080596F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2292590005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1312545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2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sz="12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оде</a:t>
            </a:r>
            <a:r>
              <a:rPr sz="12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жание</a:t>
            </a:r>
            <a:r>
              <a:rPr sz="12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2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</a:t>
            </a:r>
            <a:r>
              <a:rPr sz="12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лада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2</a:t>
            </a:fld>
            <a:endParaRPr lang="ru-RU" spc="-5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2E618F-93E9-3FFE-2139-C7EC37B333B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тумана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521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3242378370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17271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 работы</a:t>
            </a:r>
            <a:endParaRPr sz="12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3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Основной целью 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исследования является </a:t>
            </a:r>
            <a:r>
              <a:rPr lang="ru-RU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арктической интерактивной среды в трехмерном движке </a:t>
            </a:r>
            <a:r>
              <a:rPr lang="en-GB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Unreal Engine 5.</a:t>
            </a:r>
            <a:endParaRPr lang="ru-RU" sz="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endParaRPr lang="ru-RU" sz="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ru-RU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  <a:endParaRPr lang="ru-RU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поверхность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используя программу </a:t>
            </a:r>
            <a:r>
              <a:rPr lang="en-GB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TerreSculptor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2.0;</a:t>
            </a:r>
            <a:endParaRPr lang="ru-RU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и нанести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текстуры на поверхность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Размести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ть на поверхности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различные элементы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деревья и камни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Сделать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реалистичные отражения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воде;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декоративные элементы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наполнения среды: палаточный лагерь и место крушения самолета.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80C0D-33AD-4592-9599-3AFA09E6DCCB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</p:spTree>
    <p:extLst>
      <p:ext uri="{BB962C8B-B14F-4D97-AF65-F5344CB8AC3E}">
        <p14:creationId xmlns:p14="http://schemas.microsoft.com/office/powerpoint/2010/main" val="1989538392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</a:t>
            </a:r>
            <a:endParaRPr sz="12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4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происходит в программе </a:t>
            </a:r>
            <a:r>
              <a:rPr lang="en-GB" sz="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TerreSculptor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2.0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изначально создается плоскость, которую впоследствии можно отредактировать, добавив холмы, плато и овраги, используя встроенную утилиту – 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Perlin </a:t>
            </a:r>
            <a:r>
              <a:rPr lang="en-GB" sz="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Noisemap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Generator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1124769" y="29495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создания поверхности в </a:t>
            </a:r>
            <a:r>
              <a:rPr lang="en-GB" sz="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TerreSculptor</a:t>
            </a:r>
            <a:r>
              <a:rPr lang="en-GB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2.0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D8A91-9E2D-4645-B04A-F010166C4406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F4C86B5-EA08-492F-8364-DA1FF3F3B05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0039" y="1432585"/>
            <a:ext cx="2868481" cy="159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0783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</a:t>
            </a:r>
            <a:endParaRPr sz="12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5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После создания макета поверхности, происходит его </a:t>
            </a:r>
            <a:r>
              <a:rPr lang="ru-RU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импорт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проект </a:t>
            </a:r>
            <a:r>
              <a:rPr lang="en-GB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Unreal Engine 5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предварительно выбрав нужный материал и выставив необходимые параметры.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Самый важный параметр при импорте – </a:t>
            </a:r>
            <a:r>
              <a:rPr lang="ru-RU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нормализация деталей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Необходимо задать </a:t>
            </a:r>
            <a:r>
              <a:rPr lang="ru-RU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оптимальное разрешение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чтобы текстуры поверхности не вызывали просадки кадров у пользователей, а также не были слишком </a:t>
            </a:r>
            <a:r>
              <a:rPr lang="ru-RU" sz="9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размыленными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933450" y="3011799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Импортирование макета в </a:t>
            </a:r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 Engine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C7BC9-5024-4AB5-BC46-42926ADA9A3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B720737-CB9D-4E57-8004-B2DBC9259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164" y="1730375"/>
            <a:ext cx="1039770" cy="134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78209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</a:t>
            </a:r>
            <a:endParaRPr sz="12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6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Озеро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неотъемлемая часть арктического пейзажа. Инструменты </a:t>
            </a:r>
            <a:r>
              <a:rPr lang="en-GB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TerreSculptor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 позволяют его сделать, поэтому создание воды ведется непосредственно в 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UE5.</a:t>
            </a:r>
            <a:endParaRPr lang="ru-RU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 Engine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имеет класс актера 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“Water body custom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что позволяет создать озеро в любом месте на поверхности. Также необходимо настроить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материал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чтобы вид озера соответствовал общей атмосфере.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690182-E198-4402-BDA7-F61BD9510848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37E908-A231-4CD4-8D9B-734E3543D72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323" y="1806575"/>
            <a:ext cx="2120363" cy="128416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FC74125-7363-49FF-925A-0329D48CD8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244" y="1806575"/>
            <a:ext cx="2059809" cy="1284162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A8672009-5A2E-42E3-BD93-DBFE853D323F}"/>
              </a:ext>
            </a:extLst>
          </p:cNvPr>
          <p:cNvSpPr txBox="1"/>
          <p:nvPr/>
        </p:nvSpPr>
        <p:spPr>
          <a:xfrm>
            <a:off x="1123949" y="30257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озера и настройка его материала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443309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41655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7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нанесения текстур на объекты можн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 использовать встроенную площадку </a:t>
            </a:r>
            <a:r>
              <a:rPr lang="en-GB" sz="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Quixel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Bridge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Необходимо найти подходящие текстуры и заменить вершины гор на более заснеженные, а подножия – на более рыхлые.</a:t>
            </a:r>
            <a:endParaRPr lang="en-US" sz="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1EB525-A530-48B4-BB61-AA55309ABA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1D0FC0-A3FF-4394-A867-02426281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368" y="1572460"/>
            <a:ext cx="2152650" cy="1446055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04A956B8-6FF2-41F1-A351-D28BDF7020CE}"/>
              </a:ext>
            </a:extLst>
          </p:cNvPr>
          <p:cNvSpPr txBox="1"/>
          <p:nvPr/>
        </p:nvSpPr>
        <p:spPr>
          <a:xfrm>
            <a:off x="908093" y="297711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Вид текстур после их замены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87544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</a:t>
            </a:r>
            <a:endParaRPr sz="12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8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Модели для деревьев и камней можно также найти в каталоге </a:t>
            </a:r>
            <a:r>
              <a:rPr lang="en-GB" sz="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Quixel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Bridge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параметрах моделей необходимо настроить несколько функций, главными из которых являются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коллизия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collision)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прирост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growth)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Чтобы не создавать каждое дерево вручную, уместно воспользоваться утилитой </a:t>
            </a:r>
            <a:r>
              <a:rPr lang="en-GB" sz="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ProceduralFoliageVolume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которая позволяет создать большое количество моделей в выбранной области.</a:t>
            </a:r>
            <a:endParaRPr lang="el-GR" sz="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EF936B-D355-4022-B888-53C17EA44D7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sp>
        <p:nvSpPr>
          <p:cNvPr id="13" name="Google Shape;74;p15">
            <a:extLst>
              <a:ext uri="{FF2B5EF4-FFF2-40B4-BE49-F238E27FC236}">
                <a16:creationId xmlns:a16="http://schemas.microsoft.com/office/drawing/2014/main" id="{4AFA58F2-3126-473A-A0E5-8E13B5FDC132}"/>
              </a:ext>
            </a:extLst>
          </p:cNvPr>
          <p:cNvSpPr txBox="1"/>
          <p:nvPr/>
        </p:nvSpPr>
        <p:spPr>
          <a:xfrm>
            <a:off x="1123949" y="30257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7CA8EE1-C957-4EAE-BECE-33C17DF60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02" y="1650825"/>
            <a:ext cx="2354804" cy="145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05838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</a:t>
            </a:r>
            <a:endParaRPr sz="1200" spc="-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</a:rPr>
              <a:pPr marL="38100">
                <a:spcBef>
                  <a:spcPts val="95"/>
                </a:spcBef>
              </a:pPr>
              <a:t>9</a:t>
            </a:fld>
            <a:endParaRPr lang="ru-RU" spc="-5" dirty="0">
              <a:solidFill>
                <a:srgbClr val="0070C0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Моделям деревье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и камней также нужно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присвоить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заснеженные </a:t>
            </a:r>
            <a:r>
              <a:rPr lang="ru-RU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текстуры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чтобы они вписывались в общую арктическую атмосферу.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 касается </a:t>
            </a:r>
            <a:r>
              <a:rPr lang="ru-RU" sz="9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деревьев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необходимо подняться на уровень </a:t>
            </a:r>
            <a:r>
              <a:rPr lang="ru-RU" sz="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родительского материала</a:t>
            </a:r>
            <a:r>
              <a:rPr lang="ru-RU" sz="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изменив при этом летние текстуры на зимние.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изменения текстур камней используется виджет </a:t>
            </a:r>
            <a:r>
              <a:rPr lang="en-GB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Runtime Virtual Textures</a:t>
            </a:r>
            <a:r>
              <a:rPr lang="en-GB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который позволяет настроить внешний вид текстур </a:t>
            </a:r>
            <a:r>
              <a:rPr lang="ru-RU" sz="9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помощью графа</a:t>
            </a:r>
            <a:r>
              <a:rPr lang="ru-RU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64DB4-6A42-4D62-BEAE-BD9694F98E37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деревьев и камней и нанесение текстур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9F116B1-CE1C-48F8-A651-474D4F02D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1806575"/>
            <a:ext cx="1172203" cy="112516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B2648CC-D6A3-4B62-AB25-76A325D0E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472" y="1806575"/>
            <a:ext cx="2566691" cy="1119531"/>
          </a:xfrm>
          <a:prstGeom prst="rect">
            <a:avLst/>
          </a:prstGeom>
        </p:spPr>
      </p:pic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D48887A2-DA8A-4E0A-AA13-70F372E2A3EC}"/>
              </a:ext>
            </a:extLst>
          </p:cNvPr>
          <p:cNvSpPr txBox="1"/>
          <p:nvPr/>
        </p:nvSpPr>
        <p:spPr>
          <a:xfrm>
            <a:off x="95250" y="2971140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Редактирование текстур деревьев 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763C9DA7-DC61-4EE3-8B5F-35E61024B843}"/>
              </a:ext>
            </a:extLst>
          </p:cNvPr>
          <p:cNvSpPr txBox="1"/>
          <p:nvPr/>
        </p:nvSpPr>
        <p:spPr>
          <a:xfrm>
            <a:off x="2264109" y="2971140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Граф </a:t>
            </a:r>
            <a:r>
              <a:rPr lang="en-GB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RTV-</a:t>
            </a:r>
            <a:r>
              <a:rPr lang="ru-RU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текстур камней</a:t>
            </a:r>
            <a:endParaRPr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090865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28866</TotalTime>
  <Words>1302</Words>
  <Application>Microsoft Office PowerPoint</Application>
  <PresentationFormat>Произвольный</PresentationFormat>
  <Paragraphs>119</Paragraphs>
  <Slides>15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Tahoma</vt:lpstr>
      <vt:lpstr>Times</vt:lpstr>
      <vt:lpstr>Times New Roman</vt:lpstr>
      <vt:lpstr>Verdana</vt:lpstr>
      <vt:lpstr>Office Theme</vt:lpstr>
      <vt:lpstr>Создание интерактивной среды в трехмерном движке Unreal Engine 5</vt:lpstr>
      <vt:lpstr>Содержание доклада</vt:lpstr>
      <vt:lpstr>Цель и задачи работы</vt:lpstr>
      <vt:lpstr>Создание поверхности</vt:lpstr>
      <vt:lpstr>Создание поверхности</vt:lpstr>
      <vt:lpstr>Создание поверхности</vt:lpstr>
      <vt:lpstr>Размещение деревьев и камней и нанесение текстур</vt:lpstr>
      <vt:lpstr>Размещение деревьев и камней и нанесение текстур</vt:lpstr>
      <vt:lpstr>Размещение деревьев и камней и нанесение текстур</vt:lpstr>
      <vt:lpstr>Настройка отражений и тумана</vt:lpstr>
      <vt:lpstr>Настройка отражений и тумана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@Название темы, раскрывающее всю  глубину замысла@</dc:title>
  <dc:subject>@Название темы, раскрывающее всю глубину замысла@</dc:subject>
  <dc:creator>Njuro</dc:creator>
  <cp:lastModifiedBy>Kozlov Vadim</cp:lastModifiedBy>
  <cp:revision>290</cp:revision>
  <cp:lastPrinted>2023-06-04T12:49:29Z</cp:lastPrinted>
  <dcterms:created xsi:type="dcterms:W3CDTF">2022-05-21T19:07:15Z</dcterms:created>
  <dcterms:modified xsi:type="dcterms:W3CDTF">2025-03-15T18:58:46Z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2022-02-17T00:00:00Z</vt:filetime>
  </property>
  <property fmtid="{D5CDD505-2E9C-101B-9397-08002B2CF9AE}" pid="3" name="Creator">
    <vt:lpwstr>This is MiKTeX-pdfTeX 4.10.0 (1.40.24)</vt:lpwstr>
  </property>
  <property fmtid="{D5CDD505-2E9C-101B-9397-08002B2CF9AE}" pid="4" name="LastSaved">
    <vt:filetime>2022-05-21T00:00:00Z</vt:filetime>
  </property>
</Properties>
</file>